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8" r:id="rId4"/>
    <p:sldId id="264" r:id="rId5"/>
    <p:sldId id="260" r:id="rId6"/>
    <p:sldId id="261" r:id="rId7"/>
    <p:sldId id="257" r:id="rId8"/>
    <p:sldId id="268" r:id="rId9"/>
    <p:sldId id="265" r:id="rId10"/>
    <p:sldId id="26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1D4"/>
    <a:srgbClr val="DCC8B2"/>
    <a:srgbClr val="BE9A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2021" autoAdjust="0"/>
  </p:normalViewPr>
  <p:slideViewPr>
    <p:cSldViewPr snapToGrid="0">
      <p:cViewPr varScale="1">
        <p:scale>
          <a:sx n="54" d="100"/>
          <a:sy n="54" d="100"/>
        </p:scale>
        <p:origin x="154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489A5-B9F8-446B-98E9-4CAEA5B05102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B638C8-9F8A-4997-89B8-602125E1D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868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通过案例来介绍</a:t>
            </a:r>
            <a:r>
              <a:rPr lang="en-US" altLang="zh-CN" dirty="0" err="1" smtClean="0"/>
              <a:t>GItHub</a:t>
            </a:r>
            <a:endParaRPr lang="en-US" altLang="zh-CN" dirty="0" smtClean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CN" dirty="0" err="1" smtClean="0"/>
              <a:t>Git</a:t>
            </a:r>
            <a:r>
              <a:rPr lang="zh-CN" altLang="en-US" smtClean="0"/>
              <a:t>的基本命令，</a:t>
            </a:r>
            <a:r>
              <a:rPr lang="zh-CN" altLang="en-US" smtClean="0"/>
              <a:t>版本控制，解决冲突</a:t>
            </a:r>
            <a:endParaRPr lang="en-US" altLang="zh-CN" dirty="0" smtClean="0"/>
          </a:p>
          <a:p>
            <a:pPr marL="228600" indent="-228600">
              <a:buAutoNum type="arabicPeriod"/>
            </a:pPr>
            <a:r>
              <a:rPr lang="en-US" altLang="zh-CN" dirty="0" smtClean="0"/>
              <a:t>clone </a:t>
            </a:r>
            <a:r>
              <a:rPr lang="zh-CN" altLang="en-US" dirty="0" smtClean="0"/>
              <a:t>他人的仓库，给其他</a:t>
            </a:r>
            <a:r>
              <a:rPr lang="en-US" altLang="zh-CN" dirty="0" smtClean="0"/>
              <a:t>pull request</a:t>
            </a:r>
          </a:p>
          <a:p>
            <a:pPr marL="228600" indent="-228600">
              <a:buAutoNum type="arabicPeriod"/>
            </a:pPr>
            <a:r>
              <a:rPr lang="zh-CN" altLang="en-US" dirty="0" smtClean="0"/>
              <a:t>创建分支进行开发，并合并分支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638C8-9F8A-4997-89B8-602125E1D4A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178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介绍开源社区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638C8-9F8A-4997-89B8-602125E1D4A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21783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带着大家浏览 </a:t>
            </a:r>
            <a:r>
              <a:rPr lang="en-US" altLang="zh-CN" dirty="0" smtClean="0"/>
              <a:t>GitHub </a:t>
            </a:r>
            <a:r>
              <a:rPr lang="zh-CN" altLang="en-US" dirty="0" smtClean="0"/>
              <a:t>网站，顺带介绍</a:t>
            </a:r>
            <a:r>
              <a:rPr lang="en-US" altLang="zh-CN" dirty="0" err="1" smtClean="0"/>
              <a:t>gitignore</a:t>
            </a:r>
            <a:r>
              <a:rPr lang="zh-CN" altLang="en-US" dirty="0" smtClean="0"/>
              <a:t>和</a:t>
            </a:r>
            <a:r>
              <a:rPr lang="en-US" altLang="zh-CN" dirty="0" smtClean="0"/>
              <a:t>license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638C8-9F8A-4997-89B8-602125E1D4A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1250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en-US" altLang="zh-CN" dirty="0" smtClean="0"/>
              <a:t> </a:t>
            </a:r>
            <a:r>
              <a:rPr lang="zh-CN" altLang="en-US" dirty="0" smtClean="0"/>
              <a:t>命令简单演示，复习前面所讲的内容。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638C8-9F8A-4997-89B8-602125E1D4A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2514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GitHub </a:t>
            </a:r>
            <a:r>
              <a:rPr lang="zh-CN" altLang="en-US" dirty="0" smtClean="0"/>
              <a:t>使用演示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B638C8-9F8A-4997-89B8-602125E1D4A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951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4878603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868398"/>
      </p:ext>
    </p:extLst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225346"/>
      </p:ext>
    </p:extLst>
  </p:cSld>
  <p:clrMapOvr>
    <a:masterClrMapping/>
  </p:clrMapOvr>
  <p:transition spd="slow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E1FB8-671C-42D5-8780-4A37A3F9ABBB}" type="datetime1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11386622" y="285543"/>
            <a:ext cx="479425" cy="696909"/>
            <a:chOff x="8512534" y="214157"/>
            <a:chExt cx="359569" cy="522682"/>
          </a:xfrm>
        </p:grpSpPr>
        <p:sp>
          <p:nvSpPr>
            <p:cNvPr id="17" name="Oval 40"/>
            <p:cNvSpPr>
              <a:spLocks noChangeArrowheads="1"/>
            </p:cNvSpPr>
            <p:nvPr userDrawn="1"/>
          </p:nvSpPr>
          <p:spPr bwMode="auto">
            <a:xfrm>
              <a:off x="8543491" y="686833"/>
              <a:ext cx="297656" cy="5000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Freeform 41"/>
            <p:cNvSpPr>
              <a:spLocks/>
            </p:cNvSpPr>
            <p:nvPr userDrawn="1"/>
          </p:nvSpPr>
          <p:spPr bwMode="auto">
            <a:xfrm>
              <a:off x="8512534" y="214157"/>
              <a:ext cx="359569" cy="497681"/>
            </a:xfrm>
            <a:custGeom>
              <a:avLst/>
              <a:gdLst>
                <a:gd name="T0" fmla="*/ 128 w 128"/>
                <a:gd name="T1" fmla="*/ 68 h 177"/>
                <a:gd name="T2" fmla="*/ 128 w 128"/>
                <a:gd name="T3" fmla="*/ 64 h 177"/>
                <a:gd name="T4" fmla="*/ 64 w 128"/>
                <a:gd name="T5" fmla="*/ 0 h 177"/>
                <a:gd name="T6" fmla="*/ 0 w 128"/>
                <a:gd name="T7" fmla="*/ 64 h 177"/>
                <a:gd name="T8" fmla="*/ 0 w 128"/>
                <a:gd name="T9" fmla="*/ 70 h 177"/>
                <a:gd name="T10" fmla="*/ 0 w 128"/>
                <a:gd name="T11" fmla="*/ 71 h 177"/>
                <a:gd name="T12" fmla="*/ 64 w 128"/>
                <a:gd name="T13" fmla="*/ 177 h 177"/>
                <a:gd name="T14" fmla="*/ 125 w 128"/>
                <a:gd name="T15" fmla="*/ 83 h 177"/>
                <a:gd name="T16" fmla="*/ 128 w 128"/>
                <a:gd name="T17" fmla="*/ 6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77">
                  <a:moveTo>
                    <a:pt x="128" y="68"/>
                  </a:moveTo>
                  <a:cubicBezTo>
                    <a:pt x="128" y="65"/>
                    <a:pt x="128" y="64"/>
                    <a:pt x="128" y="64"/>
                  </a:cubicBezTo>
                  <a:cubicBezTo>
                    <a:pt x="128" y="28"/>
                    <a:pt x="99" y="0"/>
                    <a:pt x="64" y="0"/>
                  </a:cubicBezTo>
                  <a:cubicBezTo>
                    <a:pt x="29" y="0"/>
                    <a:pt x="0" y="28"/>
                    <a:pt x="0" y="64"/>
                  </a:cubicBezTo>
                  <a:cubicBezTo>
                    <a:pt x="0" y="66"/>
                    <a:pt x="0" y="68"/>
                    <a:pt x="0" y="70"/>
                  </a:cubicBezTo>
                  <a:cubicBezTo>
                    <a:pt x="0" y="70"/>
                    <a:pt x="0" y="70"/>
                    <a:pt x="0" y="71"/>
                  </a:cubicBezTo>
                  <a:cubicBezTo>
                    <a:pt x="5" y="122"/>
                    <a:pt x="64" y="177"/>
                    <a:pt x="64" y="177"/>
                  </a:cubicBezTo>
                  <a:cubicBezTo>
                    <a:pt x="105" y="138"/>
                    <a:pt x="120" y="103"/>
                    <a:pt x="125" y="83"/>
                  </a:cubicBezTo>
                  <a:cubicBezTo>
                    <a:pt x="127" y="78"/>
                    <a:pt x="127" y="73"/>
                    <a:pt x="128" y="68"/>
                  </a:cubicBezTo>
                  <a:close/>
                </a:path>
              </a:pathLst>
            </a:custGeom>
            <a:solidFill>
              <a:srgbClr val="1C2B38"/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9" name="Oval 42"/>
            <p:cNvSpPr>
              <a:spLocks noChangeArrowheads="1"/>
            </p:cNvSpPr>
            <p:nvPr userDrawn="1"/>
          </p:nvSpPr>
          <p:spPr bwMode="auto">
            <a:xfrm>
              <a:off x="8557317" y="265733"/>
              <a:ext cx="270000" cy="270000"/>
            </a:xfrm>
            <a:prstGeom prst="ellipse">
              <a:avLst/>
            </a:prstGeom>
            <a:solidFill>
              <a:schemeClr val="bg1">
                <a:alpha val="32157"/>
              </a:schemeClr>
            </a:solidFill>
            <a:ln w="57150"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198997" y="348894"/>
            <a:ext cx="2844800" cy="366183"/>
          </a:xfrm>
        </p:spPr>
        <p:txBody>
          <a:bodyPr/>
          <a:lstStyle>
            <a:lvl1pPr algn="ctr">
              <a:defRPr sz="2133">
                <a:solidFill>
                  <a:schemeClr val="bg1"/>
                </a:solidFill>
              </a:defRPr>
            </a:lvl1pPr>
          </a:lstStyle>
          <a:p>
            <a:fld id="{58D60263-A96F-46DE-8AEE-71093E484CCF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7206725"/>
      </p:ext>
    </p:extLst>
  </p:cSld>
  <p:clrMapOvr>
    <a:masterClrMapping/>
  </p:clrMapOvr>
  <p:transition spd="slow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419-A016-494D-98D6-AC0758BAF85D}" type="datetime1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11386622" y="285543"/>
            <a:ext cx="479425" cy="696909"/>
            <a:chOff x="8512534" y="214157"/>
            <a:chExt cx="359569" cy="522682"/>
          </a:xfrm>
        </p:grpSpPr>
        <p:sp>
          <p:nvSpPr>
            <p:cNvPr id="21" name="Oval 40"/>
            <p:cNvSpPr>
              <a:spLocks noChangeArrowheads="1"/>
            </p:cNvSpPr>
            <p:nvPr userDrawn="1"/>
          </p:nvSpPr>
          <p:spPr bwMode="auto">
            <a:xfrm>
              <a:off x="8543491" y="686833"/>
              <a:ext cx="297656" cy="5000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2" name="Freeform 41"/>
            <p:cNvSpPr>
              <a:spLocks/>
            </p:cNvSpPr>
            <p:nvPr userDrawn="1"/>
          </p:nvSpPr>
          <p:spPr bwMode="auto">
            <a:xfrm>
              <a:off x="8512534" y="214157"/>
              <a:ext cx="359569" cy="497681"/>
            </a:xfrm>
            <a:custGeom>
              <a:avLst/>
              <a:gdLst>
                <a:gd name="T0" fmla="*/ 128 w 128"/>
                <a:gd name="T1" fmla="*/ 68 h 177"/>
                <a:gd name="T2" fmla="*/ 128 w 128"/>
                <a:gd name="T3" fmla="*/ 64 h 177"/>
                <a:gd name="T4" fmla="*/ 64 w 128"/>
                <a:gd name="T5" fmla="*/ 0 h 177"/>
                <a:gd name="T6" fmla="*/ 0 w 128"/>
                <a:gd name="T7" fmla="*/ 64 h 177"/>
                <a:gd name="T8" fmla="*/ 0 w 128"/>
                <a:gd name="T9" fmla="*/ 70 h 177"/>
                <a:gd name="T10" fmla="*/ 0 w 128"/>
                <a:gd name="T11" fmla="*/ 71 h 177"/>
                <a:gd name="T12" fmla="*/ 64 w 128"/>
                <a:gd name="T13" fmla="*/ 177 h 177"/>
                <a:gd name="T14" fmla="*/ 125 w 128"/>
                <a:gd name="T15" fmla="*/ 83 h 177"/>
                <a:gd name="T16" fmla="*/ 128 w 128"/>
                <a:gd name="T17" fmla="*/ 6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77">
                  <a:moveTo>
                    <a:pt x="128" y="68"/>
                  </a:moveTo>
                  <a:cubicBezTo>
                    <a:pt x="128" y="65"/>
                    <a:pt x="128" y="64"/>
                    <a:pt x="128" y="64"/>
                  </a:cubicBezTo>
                  <a:cubicBezTo>
                    <a:pt x="128" y="28"/>
                    <a:pt x="99" y="0"/>
                    <a:pt x="64" y="0"/>
                  </a:cubicBezTo>
                  <a:cubicBezTo>
                    <a:pt x="29" y="0"/>
                    <a:pt x="0" y="28"/>
                    <a:pt x="0" y="64"/>
                  </a:cubicBezTo>
                  <a:cubicBezTo>
                    <a:pt x="0" y="66"/>
                    <a:pt x="0" y="68"/>
                    <a:pt x="0" y="70"/>
                  </a:cubicBezTo>
                  <a:cubicBezTo>
                    <a:pt x="0" y="70"/>
                    <a:pt x="0" y="70"/>
                    <a:pt x="0" y="71"/>
                  </a:cubicBezTo>
                  <a:cubicBezTo>
                    <a:pt x="5" y="122"/>
                    <a:pt x="64" y="177"/>
                    <a:pt x="64" y="177"/>
                  </a:cubicBezTo>
                  <a:cubicBezTo>
                    <a:pt x="105" y="138"/>
                    <a:pt x="120" y="103"/>
                    <a:pt x="125" y="83"/>
                  </a:cubicBezTo>
                  <a:cubicBezTo>
                    <a:pt x="127" y="78"/>
                    <a:pt x="127" y="73"/>
                    <a:pt x="128" y="68"/>
                  </a:cubicBezTo>
                  <a:close/>
                </a:path>
              </a:pathLst>
            </a:custGeom>
            <a:solidFill>
              <a:srgbClr val="FFC543"/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Oval 42"/>
            <p:cNvSpPr>
              <a:spLocks noChangeArrowheads="1"/>
            </p:cNvSpPr>
            <p:nvPr userDrawn="1"/>
          </p:nvSpPr>
          <p:spPr bwMode="auto">
            <a:xfrm>
              <a:off x="8557317" y="265733"/>
              <a:ext cx="270000" cy="270000"/>
            </a:xfrm>
            <a:prstGeom prst="ellipse">
              <a:avLst/>
            </a:prstGeom>
            <a:solidFill>
              <a:schemeClr val="bg1">
                <a:alpha val="69000"/>
              </a:schemeClr>
            </a:solidFill>
            <a:ln w="57150"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198997" y="348894"/>
            <a:ext cx="2844800" cy="366183"/>
          </a:xfrm>
        </p:spPr>
        <p:txBody>
          <a:bodyPr/>
          <a:lstStyle>
            <a:lvl1pPr algn="ctr">
              <a:defRPr sz="2133">
                <a:solidFill>
                  <a:srgbClr val="152C34"/>
                </a:solidFill>
              </a:defRPr>
            </a:lvl1pPr>
          </a:lstStyle>
          <a:p>
            <a:fld id="{9C689EE7-C798-4E5C-9338-2BD7BFF69A9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040493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293943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3147474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324299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71604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602764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439323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6907800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622554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B6800-1AAB-41DA-A2C1-B919DED75AC3}" type="datetimeFigureOut">
              <a:rPr lang="zh-CN" altLang="en-US" smtClean="0"/>
              <a:t>2017/11/22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01CB4-B21F-4891-8428-8292958443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070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-scm.com/download/wi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esktop.github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4099034"/>
            <a:ext cx="12192000" cy="1660635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开源之</a:t>
            </a:r>
            <a:r>
              <a:rPr lang="zh-CN" altLang="en-US" sz="7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旅</a:t>
            </a:r>
            <a:endParaRPr lang="zh-CN" altLang="en-US" sz="7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55577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1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687690" y="440667"/>
            <a:ext cx="375212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总结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70560" y="1938142"/>
            <a:ext cx="768306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认识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</a:p>
          <a:p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2.GitHub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的关系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3.Git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的理解和使用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4.GItHub Desktop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的使用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91823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1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60263-A96F-46DE-8AEE-71093E484CCF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9003" name="Rectangle 20"/>
          <p:cNvSpPr>
            <a:spLocks noChangeArrowheads="1"/>
          </p:cNvSpPr>
          <p:nvPr/>
        </p:nvSpPr>
        <p:spPr bwMode="auto">
          <a:xfrm>
            <a:off x="2644323" y="4613869"/>
            <a:ext cx="3223684" cy="12700"/>
          </a:xfrm>
          <a:prstGeom prst="rect">
            <a:avLst/>
          </a:prstGeom>
          <a:solidFill>
            <a:srgbClr val="152C34"/>
          </a:solidFill>
          <a:ln w="6350">
            <a:solidFill>
              <a:srgbClr val="1C2B38"/>
            </a:solidFill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9170" name="Rectangle 187"/>
          <p:cNvSpPr>
            <a:spLocks noChangeArrowheads="1"/>
          </p:cNvSpPr>
          <p:nvPr/>
        </p:nvSpPr>
        <p:spPr bwMode="auto">
          <a:xfrm>
            <a:off x="2644323" y="6292386"/>
            <a:ext cx="3223684" cy="12700"/>
          </a:xfrm>
          <a:prstGeom prst="rect">
            <a:avLst/>
          </a:prstGeom>
          <a:solidFill>
            <a:srgbClr val="464F5A"/>
          </a:solidFill>
          <a:ln w="6350">
            <a:solidFill>
              <a:srgbClr val="1C2B38"/>
            </a:solidFill>
            <a:miter lim="800000"/>
            <a:headEnd/>
            <a:tailEnd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8704" name="Rectangle 523"/>
          <p:cNvSpPr>
            <a:spLocks noChangeArrowheads="1"/>
          </p:cNvSpPr>
          <p:nvPr/>
        </p:nvSpPr>
        <p:spPr bwMode="auto">
          <a:xfrm>
            <a:off x="6316741" y="4613869"/>
            <a:ext cx="3223684" cy="12700"/>
          </a:xfrm>
          <a:prstGeom prst="rect">
            <a:avLst/>
          </a:prstGeom>
          <a:solidFill>
            <a:srgbClr val="152C34"/>
          </a:solidFill>
          <a:ln w="6350">
            <a:solidFill>
              <a:srgbClr val="1C2B38"/>
            </a:solidFill>
            <a:miter lim="800000"/>
            <a:headEnd/>
            <a:tailEnd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8471" name="Rectangle 691"/>
          <p:cNvSpPr>
            <a:spLocks noChangeArrowheads="1"/>
          </p:cNvSpPr>
          <p:nvPr/>
        </p:nvSpPr>
        <p:spPr bwMode="auto">
          <a:xfrm>
            <a:off x="6316741" y="6292386"/>
            <a:ext cx="3223684" cy="12700"/>
          </a:xfrm>
          <a:prstGeom prst="rect">
            <a:avLst/>
          </a:prstGeom>
          <a:solidFill>
            <a:srgbClr val="464F5A"/>
          </a:solidFill>
          <a:ln w="6350">
            <a:solidFill>
              <a:srgbClr val="1C2B38"/>
            </a:solidFill>
            <a:miter lim="800000"/>
            <a:headEnd/>
            <a:tailEnd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9189" name="TextBox 9188"/>
          <p:cNvSpPr txBox="1"/>
          <p:nvPr/>
        </p:nvSpPr>
        <p:spPr>
          <a:xfrm>
            <a:off x="3666672" y="3726985"/>
            <a:ext cx="23471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sourceforge</a:t>
            </a:r>
            <a:endParaRPr lang="zh-CN" altLang="en-US" sz="3200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30" name="TextBox 1029"/>
          <p:cNvSpPr txBox="1"/>
          <p:nvPr/>
        </p:nvSpPr>
        <p:spPr>
          <a:xfrm>
            <a:off x="7171610" y="3722667"/>
            <a:ext cx="2416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1C2B38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google code</a:t>
            </a:r>
            <a:endParaRPr lang="zh-CN" altLang="en-US" sz="3200" dirty="0">
              <a:solidFill>
                <a:srgbClr val="1C2B38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31" name="TextBox 1030"/>
          <p:cNvSpPr txBox="1"/>
          <p:nvPr/>
        </p:nvSpPr>
        <p:spPr>
          <a:xfrm>
            <a:off x="7426345" y="5388484"/>
            <a:ext cx="1394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FF0000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码云 √</a:t>
            </a:r>
            <a:endParaRPr lang="zh-CN" altLang="en-US" sz="3200" b="1" dirty="0">
              <a:solidFill>
                <a:srgbClr val="FF0000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33" name="TextBox 1032"/>
          <p:cNvSpPr txBox="1"/>
          <p:nvPr/>
        </p:nvSpPr>
        <p:spPr>
          <a:xfrm>
            <a:off x="3666672" y="5299595"/>
            <a:ext cx="1824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464F5A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codeplex</a:t>
            </a:r>
            <a:endParaRPr lang="zh-CN" altLang="en-US" sz="3200" dirty="0">
              <a:solidFill>
                <a:srgbClr val="464F5A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026" name="Picture 2" descr="http://a.fsdn.com/con/img/features/sf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6741" y="3439406"/>
            <a:ext cx="1159931" cy="115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ode.google.com/images/gd-logo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680"/>
          <a:stretch/>
        </p:blipFill>
        <p:spPr bwMode="auto">
          <a:xfrm>
            <a:off x="6230474" y="3714551"/>
            <a:ext cx="915479" cy="78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img0.cache.hxsd.com/news/2012/09/28/201209280603263497.jp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DFF"/>
              </a:clrFrom>
              <a:clrTo>
                <a:srgbClr val="FFFD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15" r="76116" b="25314"/>
          <a:stretch/>
        </p:blipFill>
        <p:spPr bwMode="auto">
          <a:xfrm>
            <a:off x="2571334" y="5078535"/>
            <a:ext cx="1105174" cy="1017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www.bandenghui.com/mt/detail/image/20160406/1459931107890443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212"/>
          <a:stretch/>
        </p:blipFill>
        <p:spPr bwMode="auto">
          <a:xfrm>
            <a:off x="6170105" y="5044796"/>
            <a:ext cx="1258204" cy="126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374" y="1052736"/>
            <a:ext cx="5410200" cy="2095500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开源社区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30474" y="5078535"/>
            <a:ext cx="1167086" cy="117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0171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14" y="0"/>
            <a:ext cx="11246069" cy="578103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846794" y="5959372"/>
            <a:ext cx="48141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 </a:t>
            </a:r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账号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94525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1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375212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和 </a:t>
            </a:r>
            <a:r>
              <a:rPr lang="en-US" altLang="zh-CN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SVN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115" y="2370575"/>
            <a:ext cx="3314700" cy="13811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280" y="2152275"/>
            <a:ext cx="2122406" cy="181772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207070" y="2370575"/>
            <a:ext cx="165744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</a:t>
            </a:r>
            <a:endParaRPr lang="zh-CN" altLang="en-US" sz="8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25115" y="4357396"/>
            <a:ext cx="76083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是分布式的，而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SVN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是集中式的。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可以不联网进行版本管理，而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SVN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必须要联网才能进行版本管理。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可以更好的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开源代码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，而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SVN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只是版本管理工具。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49532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1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670560" y="1556792"/>
            <a:ext cx="1082209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"/>
            </a:pP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命令行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Bash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Cmd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Power 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"/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GUI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GUI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Desktop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"/>
            </a:pP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 Studio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Eclipse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IntelliJ 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375212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工具分类</a:t>
            </a:r>
          </a:p>
        </p:txBody>
      </p:sp>
    </p:spTree>
    <p:extLst>
      <p:ext uri="{BB962C8B-B14F-4D97-AF65-F5344CB8AC3E}">
        <p14:creationId xmlns:p14="http://schemas.microsoft.com/office/powerpoint/2010/main" val="37433450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1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670560" y="1556792"/>
            <a:ext cx="10822096" cy="4847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"/>
            </a:pP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四个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工作区（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workspace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暂存区（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index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stage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本地仓库区（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local repository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远程仓库区（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remote repository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"/>
            </a:pP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四种状态</a:t>
            </a:r>
            <a:endParaRPr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跟踪状态（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untracked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未修改状态（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unmodified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修改状态（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modified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暂存状态（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staged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375212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基础</a:t>
            </a:r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概念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47530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1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双波形 1"/>
          <p:cNvSpPr/>
          <p:nvPr/>
        </p:nvSpPr>
        <p:spPr>
          <a:xfrm>
            <a:off x="630616" y="3121570"/>
            <a:ext cx="2070538" cy="1492469"/>
          </a:xfrm>
          <a:prstGeom prst="doubleWav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工作区（</a:t>
            </a:r>
            <a:r>
              <a:rPr lang="en-US" altLang="zh-CN" dirty="0" smtClean="0"/>
              <a:t>workspace</a:t>
            </a:r>
          </a:p>
          <a:p>
            <a:pPr algn="ctr"/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圆角矩形 2"/>
          <p:cNvSpPr/>
          <p:nvPr/>
        </p:nvSpPr>
        <p:spPr>
          <a:xfrm>
            <a:off x="4403830" y="4719142"/>
            <a:ext cx="2165131" cy="130328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暂存区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（</a:t>
            </a:r>
            <a:r>
              <a:rPr lang="en-US" altLang="zh-CN" dirty="0" smtClean="0"/>
              <a:t>index</a:t>
            </a:r>
            <a:r>
              <a:rPr lang="zh-CN" altLang="en-US" dirty="0" smtClean="0"/>
              <a:t>、</a:t>
            </a:r>
            <a:r>
              <a:rPr lang="en-US" altLang="zh-CN" dirty="0" smtClean="0"/>
              <a:t>stage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4" name="圆柱形 3"/>
          <p:cNvSpPr/>
          <p:nvPr/>
        </p:nvSpPr>
        <p:spPr>
          <a:xfrm>
            <a:off x="9175526" y="2795749"/>
            <a:ext cx="1923393" cy="2291256"/>
          </a:xfrm>
          <a:prstGeom prst="ca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本地仓库（</a:t>
            </a:r>
            <a:r>
              <a:rPr lang="en-US" altLang="zh-CN" dirty="0" smtClean="0"/>
              <a:t>local repository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>
            <a:off x="2434410" y="4141342"/>
            <a:ext cx="1996966" cy="59908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V="1">
            <a:off x="6327218" y="4440887"/>
            <a:ext cx="2774736" cy="86553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304943" y="4006546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</a:t>
            </a:r>
            <a:endParaRPr lang="zh-CN" altLang="en-US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896218" y="4232910"/>
            <a:ext cx="1308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commit</a:t>
            </a:r>
            <a:endParaRPr lang="zh-CN" altLang="en-US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柱形 10"/>
          <p:cNvSpPr/>
          <p:nvPr/>
        </p:nvSpPr>
        <p:spPr>
          <a:xfrm>
            <a:off x="4729651" y="929134"/>
            <a:ext cx="1839310" cy="1996966"/>
          </a:xfrm>
          <a:prstGeom prst="can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远程仓库（</a:t>
            </a:r>
            <a:r>
              <a:rPr lang="en-US" altLang="zh-CN" dirty="0" smtClean="0"/>
              <a:t>remote repository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cxnSp>
        <p:nvCxnSpPr>
          <p:cNvPr id="13" name="直接箭头连接符 12"/>
          <p:cNvCxnSpPr/>
          <p:nvPr/>
        </p:nvCxnSpPr>
        <p:spPr>
          <a:xfrm flipH="1" flipV="1">
            <a:off x="6642533" y="1953992"/>
            <a:ext cx="2907380" cy="139197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 flipH="1">
            <a:off x="7633614" y="1990946"/>
            <a:ext cx="1141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push</a:t>
            </a:r>
            <a:endParaRPr lang="zh-CN" altLang="en-US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箭头连接符 19"/>
          <p:cNvCxnSpPr/>
          <p:nvPr/>
        </p:nvCxnSpPr>
        <p:spPr>
          <a:xfrm>
            <a:off x="6437067" y="2462020"/>
            <a:ext cx="2606565" cy="1262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109720" y="2917410"/>
            <a:ext cx="28813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pull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fetch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clone</a:t>
            </a:r>
            <a:endParaRPr lang="zh-CN" altLang="en-US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687690" y="440667"/>
            <a:ext cx="374368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工作流程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37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 smtClean="0"/>
              <a:t>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25777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1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687690" y="440667"/>
            <a:ext cx="375212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工具使用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7" name="Picture 5" descr="https://ss0.bdstatic.com/94oJfD_bAAcT8t7mm9GUKT-xh_/timg?image&amp;quality=100&amp;size=b4000_4000&amp;sec=1482973752&amp;di=3db6ad0e4feaf5c142542824edec67ff&amp;src=http://img.mukewang.com/5667e5970001857f0400040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665" y="1250114"/>
            <a:ext cx="3224867" cy="3224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/>
          <p:cNvSpPr txBox="1"/>
          <p:nvPr/>
        </p:nvSpPr>
        <p:spPr>
          <a:xfrm>
            <a:off x="687689" y="2049518"/>
            <a:ext cx="708996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下载地址：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https://git-scm.com/download/win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 startAt="2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一些常用命令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* 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init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* 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add</a:t>
            </a: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* 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commit</a:t>
            </a: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* 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remote add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地址（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https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ssh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 startAt="3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参考文档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https://git-scm.com/book/zh/v2</a:t>
            </a:r>
          </a:p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http://www.jianshu.com/p/729206b5770a</a:t>
            </a: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*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http://www.imooc.com/article/20411</a:t>
            </a:r>
          </a:p>
        </p:txBody>
      </p:sp>
    </p:spTree>
    <p:extLst>
      <p:ext uri="{BB962C8B-B14F-4D97-AF65-F5344CB8AC3E}">
        <p14:creationId xmlns:p14="http://schemas.microsoft.com/office/powerpoint/2010/main" val="40773277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1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687690" y="440667"/>
            <a:ext cx="374368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GitHub Desktop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9" name="Picture 2" descr="http://orig08.deviantart.net/9e94/f/2013/303/d/e/github___arc___wallpaper_by_cracksoldier-d6se2bp.png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05" t="23268" r="32328" b="21014"/>
          <a:stretch/>
        </p:blipFill>
        <p:spPr bwMode="auto">
          <a:xfrm>
            <a:off x="6103055" y="1642309"/>
            <a:ext cx="4313425" cy="42484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  <p:sp>
        <p:nvSpPr>
          <p:cNvPr id="3" name="文本框 2"/>
          <p:cNvSpPr txBox="1"/>
          <p:nvPr/>
        </p:nvSpPr>
        <p:spPr>
          <a:xfrm>
            <a:off x="670560" y="1986456"/>
            <a:ext cx="4616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下载地址：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https://desktop.github.com/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使用演示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24049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2400</TotalTime>
  <Words>348</Words>
  <Application>Microsoft Office PowerPoint</Application>
  <PresentationFormat>宽屏</PresentationFormat>
  <Paragraphs>88</Paragraphs>
  <Slides>10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Arial Unicode MS</vt:lpstr>
      <vt:lpstr>等线</vt:lpstr>
      <vt:lpstr>等线 Light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魏志文</dc:creator>
  <cp:lastModifiedBy>魏志文</cp:lastModifiedBy>
  <cp:revision>100</cp:revision>
  <dcterms:created xsi:type="dcterms:W3CDTF">2017-11-17T09:28:51Z</dcterms:created>
  <dcterms:modified xsi:type="dcterms:W3CDTF">2017-11-22T08:25:25Z</dcterms:modified>
</cp:coreProperties>
</file>

<file path=docProps/thumbnail.jpeg>
</file>